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2" r:id="rId5"/>
    <p:sldId id="272" r:id="rId6"/>
    <p:sldId id="273" r:id="rId7"/>
    <p:sldId id="265" r:id="rId8"/>
    <p:sldId id="266" r:id="rId9"/>
    <p:sldId id="267" r:id="rId10"/>
    <p:sldId id="274" r:id="rId11"/>
    <p:sldId id="275" r:id="rId12"/>
    <p:sldId id="276" r:id="rId13"/>
    <p:sldId id="277" r:id="rId14"/>
    <p:sldId id="278" r:id="rId15"/>
    <p:sldId id="282" r:id="rId16"/>
    <p:sldId id="280" r:id="rId17"/>
    <p:sldId id="283" r:id="rId18"/>
    <p:sldId id="284" r:id="rId19"/>
    <p:sldId id="285" r:id="rId20"/>
    <p:sldId id="286" r:id="rId21"/>
    <p:sldId id="287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26" autoAdjust="0"/>
    <p:restoredTop sz="94660"/>
  </p:normalViewPr>
  <p:slideViewPr>
    <p:cSldViewPr>
      <p:cViewPr varScale="1">
        <p:scale>
          <a:sx n="68" d="100"/>
          <a:sy n="68" d="100"/>
        </p:scale>
        <p:origin x="-14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13.05.2013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13.05.2013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13.05.2013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13.05.2013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13.05.2013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13.05.2013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13.05.2013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13.05.2013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13.05.2013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13.05.2013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13.05.2013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13.05.2013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labunqznnzxmuejbhcwvo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725"/>
            <a:ext cx="9144000" cy="6856549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2987824" y="3429000"/>
            <a:ext cx="352839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4" name="Рисунок 3" descr="DjRuAeO8yl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43608" y="1124744"/>
            <a:ext cx="2880320" cy="474189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51920" y="1556792"/>
            <a:ext cx="4320480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/>
              <a:t>Молчанова </a:t>
            </a:r>
          </a:p>
          <a:p>
            <a:pPr algn="ctr"/>
            <a:r>
              <a:rPr lang="ru-RU" sz="2800" b="1" dirty="0" smtClean="0"/>
              <a:t>Мария Алексеевна</a:t>
            </a:r>
          </a:p>
          <a:p>
            <a:pPr algn="ctr"/>
            <a:r>
              <a:rPr lang="ru-RU" sz="2400" b="1" dirty="0" smtClean="0"/>
              <a:t>воспитатель</a:t>
            </a:r>
          </a:p>
          <a:p>
            <a:pPr algn="ctr"/>
            <a:r>
              <a:rPr lang="ru-RU" sz="2400" b="1" dirty="0" smtClean="0"/>
              <a:t>ГБДОУ детский сад № 27</a:t>
            </a:r>
          </a:p>
          <a:p>
            <a:pPr algn="ctr"/>
            <a:r>
              <a:rPr lang="ru-RU" sz="2400" b="1" dirty="0" smtClean="0"/>
              <a:t>Красногвардейского района</a:t>
            </a:r>
          </a:p>
          <a:p>
            <a:pPr algn="ctr"/>
            <a:r>
              <a:rPr lang="ru-RU" sz="2400" b="1" dirty="0" smtClean="0"/>
              <a:t>Санкт-Петербурга</a:t>
            </a:r>
            <a:endParaRPr lang="ru-RU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labunqznnzxmuejbhcwvo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725"/>
            <a:ext cx="9144000" cy="6856549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2987824" y="3429000"/>
            <a:ext cx="352839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1259632" y="764704"/>
            <a:ext cx="67687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/>
              <a:t>Использование фольклора (сказок, песен, частушек, пословиц, поговорок и т.п.) в совместной деятельности </a:t>
            </a:r>
            <a:endParaRPr lang="ru-RU" sz="2000" b="1" dirty="0"/>
          </a:p>
        </p:txBody>
      </p:sp>
      <p:pic>
        <p:nvPicPr>
          <p:cNvPr id="6" name="Рисунок 5" descr="08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76057" y="2348880"/>
            <a:ext cx="4067944" cy="3288288"/>
          </a:xfrm>
          <a:prstGeom prst="rect">
            <a:avLst/>
          </a:prstGeom>
        </p:spPr>
      </p:pic>
      <p:pic>
        <p:nvPicPr>
          <p:cNvPr id="7" name="Рисунок 6" descr="04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55576" y="1484784"/>
            <a:ext cx="4392488" cy="2592288"/>
          </a:xfrm>
          <a:prstGeom prst="rect">
            <a:avLst/>
          </a:prstGeom>
        </p:spPr>
      </p:pic>
      <p:pic>
        <p:nvPicPr>
          <p:cNvPr id="8" name="Рисунок 7" descr="z_6db1c8c1 (1)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187624" y="4077072"/>
            <a:ext cx="3816424" cy="28022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labunqznnzxmuejbhcwvo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68092" y="0"/>
            <a:ext cx="9491604" cy="7117197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2987824" y="3429000"/>
            <a:ext cx="352839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1115616" y="836712"/>
            <a:ext cx="65915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/>
              <a:t>Игры-драматизации по сюжетам</a:t>
            </a:r>
          </a:p>
          <a:p>
            <a:pPr algn="ctr"/>
            <a:r>
              <a:rPr lang="ru-RU" sz="2000" b="1" dirty="0" smtClean="0"/>
              <a:t> русских народных сказок.</a:t>
            </a:r>
            <a:endParaRPr lang="ru-RU" sz="2000" b="1" dirty="0"/>
          </a:p>
        </p:txBody>
      </p:sp>
      <p:pic>
        <p:nvPicPr>
          <p:cNvPr id="5" name="Рисунок 4" descr="09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5536" y="1962717"/>
            <a:ext cx="3672408" cy="4895283"/>
          </a:xfrm>
          <a:prstGeom prst="rect">
            <a:avLst/>
          </a:prstGeom>
        </p:spPr>
      </p:pic>
      <p:pic>
        <p:nvPicPr>
          <p:cNvPr id="6" name="Рисунок 5" descr="10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11960" y="2636912"/>
            <a:ext cx="4572000" cy="36537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labunqznnzxmuejbhcwvo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725"/>
            <a:ext cx="9144000" cy="6856549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2987824" y="3429000"/>
            <a:ext cx="352839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1475656" y="692696"/>
            <a:ext cx="64807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Народные праздники и досуги с родителями.</a:t>
            </a:r>
            <a:endParaRPr lang="ru-RU" sz="2400" b="1" dirty="0">
              <a:solidFill>
                <a:srgbClr val="FF0000"/>
              </a:solidFill>
            </a:endParaRPr>
          </a:p>
        </p:txBody>
      </p:sp>
      <p:pic>
        <p:nvPicPr>
          <p:cNvPr id="6" name="Рисунок 5" descr="z_2ac8073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1268760"/>
            <a:ext cx="4211960" cy="3026295"/>
          </a:xfrm>
          <a:prstGeom prst="rect">
            <a:avLst/>
          </a:prstGeom>
        </p:spPr>
      </p:pic>
      <p:pic>
        <p:nvPicPr>
          <p:cNvPr id="7" name="Рисунок 6" descr="z_03c37a2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97994" y="1340768"/>
            <a:ext cx="3203793" cy="4824536"/>
          </a:xfrm>
          <a:prstGeom prst="rect">
            <a:avLst/>
          </a:prstGeom>
        </p:spPr>
      </p:pic>
      <p:pic>
        <p:nvPicPr>
          <p:cNvPr id="5" name="Рисунок 4" descr="z_07db056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427984" y="3813320"/>
            <a:ext cx="4211960" cy="30446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labunqznnzxmuejbhcwvo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725"/>
            <a:ext cx="9144000" cy="6856549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2987824" y="3429000"/>
            <a:ext cx="352839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1547664" y="836712"/>
            <a:ext cx="61926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</a:rPr>
              <a:t>Мастер-классы для детей и родителей по созданию</a:t>
            </a:r>
          </a:p>
          <a:p>
            <a:pPr algn="ctr"/>
            <a:r>
              <a:rPr lang="ru-RU" sz="2000" b="1" dirty="0" smtClean="0">
                <a:solidFill>
                  <a:srgbClr val="FF0000"/>
                </a:solidFill>
              </a:rPr>
              <a:t> народных тряпичных кукол.</a:t>
            </a:r>
            <a:endParaRPr lang="ru-RU" sz="2000" b="1" dirty="0">
              <a:solidFill>
                <a:srgbClr val="FF0000"/>
              </a:solidFill>
            </a:endParaRPr>
          </a:p>
        </p:txBody>
      </p:sp>
      <p:pic>
        <p:nvPicPr>
          <p:cNvPr id="5" name="Рисунок 4" descr="IMG_072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16016" y="2060848"/>
            <a:ext cx="3435846" cy="4581128"/>
          </a:xfrm>
          <a:prstGeom prst="rect">
            <a:avLst/>
          </a:prstGeom>
        </p:spPr>
      </p:pic>
      <p:pic>
        <p:nvPicPr>
          <p:cNvPr id="6" name="Рисунок 5" descr="aNDZt3zmyWY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27584" y="4221088"/>
            <a:ext cx="3744416" cy="2486527"/>
          </a:xfrm>
          <a:prstGeom prst="rect">
            <a:avLst/>
          </a:prstGeom>
        </p:spPr>
      </p:pic>
      <p:pic>
        <p:nvPicPr>
          <p:cNvPr id="7" name="Рисунок 6" descr="01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115616" y="1628800"/>
            <a:ext cx="3264362" cy="24482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labunqznnzxmuejbhcwvo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725"/>
            <a:ext cx="9144000" cy="6856549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2987824" y="3429000"/>
            <a:ext cx="352839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6" name="Рисунок 5" descr="003 (2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16016" y="3645024"/>
            <a:ext cx="3528392" cy="2736304"/>
          </a:xfrm>
          <a:prstGeom prst="rect">
            <a:avLst/>
          </a:prstGeom>
        </p:spPr>
      </p:pic>
      <p:pic>
        <p:nvPicPr>
          <p:cNvPr id="7" name="Рисунок 6" descr="00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355976" y="0"/>
            <a:ext cx="4788024" cy="3591018"/>
          </a:xfrm>
          <a:prstGeom prst="rect">
            <a:avLst/>
          </a:prstGeom>
        </p:spPr>
      </p:pic>
      <p:pic>
        <p:nvPicPr>
          <p:cNvPr id="10" name="Рисунок 9" descr="00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71600" y="3933056"/>
            <a:ext cx="3227851" cy="2420888"/>
          </a:xfrm>
          <a:prstGeom prst="rect">
            <a:avLst/>
          </a:prstGeom>
        </p:spPr>
      </p:pic>
      <p:pic>
        <p:nvPicPr>
          <p:cNvPr id="13" name="Рисунок 12" descr="007 (2)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23528" y="764704"/>
            <a:ext cx="3947930" cy="296094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labunqznnzxmuejbhcwvo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451"/>
            <a:ext cx="9144000" cy="6856549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2987824" y="3429000"/>
            <a:ext cx="352839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1331640" y="620688"/>
            <a:ext cx="70567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/>
              <a:t>Использование ТСО в непосредственной образовательной деятельности</a:t>
            </a:r>
            <a:endParaRPr lang="ru-RU" sz="2000" b="1" dirty="0"/>
          </a:p>
        </p:txBody>
      </p:sp>
      <p:pic>
        <p:nvPicPr>
          <p:cNvPr id="5" name="Рисунок 4" descr="DSCN147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32040" y="4221088"/>
            <a:ext cx="2738064" cy="2052586"/>
          </a:xfrm>
          <a:prstGeom prst="rect">
            <a:avLst/>
          </a:prstGeom>
        </p:spPr>
      </p:pic>
      <p:pic>
        <p:nvPicPr>
          <p:cNvPr id="6" name="Рисунок 5" descr="08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5536" y="2060848"/>
            <a:ext cx="4764021" cy="4248472"/>
          </a:xfrm>
          <a:prstGeom prst="rect">
            <a:avLst/>
          </a:prstGeom>
        </p:spPr>
      </p:pic>
      <p:pic>
        <p:nvPicPr>
          <p:cNvPr id="7" name="Рисунок 6" descr="13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220072" y="1484784"/>
            <a:ext cx="3419871" cy="256490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labunqznnzxmuejbhcwvo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725"/>
            <a:ext cx="9144000" cy="6856549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2987824" y="3429000"/>
            <a:ext cx="352839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1096298" y="1124744"/>
            <a:ext cx="726333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Знакомство с декоративно-прикладным искусством,</a:t>
            </a:r>
          </a:p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х</a:t>
            </a:r>
            <a:r>
              <a:rPr lang="ru-RU" sz="2400" b="1" dirty="0" smtClean="0">
                <a:solidFill>
                  <a:srgbClr val="FF0000"/>
                </a:solidFill>
              </a:rPr>
              <a:t>удожественное творчество</a:t>
            </a:r>
            <a:endParaRPr lang="ru-RU" sz="2400" b="1" dirty="0">
              <a:solidFill>
                <a:srgbClr val="FF0000"/>
              </a:solidFill>
            </a:endParaRPr>
          </a:p>
        </p:txBody>
      </p:sp>
      <p:pic>
        <p:nvPicPr>
          <p:cNvPr id="8" name="Рисунок 7" descr="февраль 00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75524" y="2060848"/>
            <a:ext cx="4668010" cy="3861048"/>
          </a:xfrm>
          <a:prstGeom prst="rect">
            <a:avLst/>
          </a:prstGeom>
        </p:spPr>
      </p:pic>
      <p:pic>
        <p:nvPicPr>
          <p:cNvPr id="9" name="Рисунок 8" descr="DSC_873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148064" y="2060848"/>
            <a:ext cx="2899211" cy="41490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labunqznnzxmuejbhcwvo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725"/>
            <a:ext cx="9144000" cy="6856549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2987824" y="3429000"/>
            <a:ext cx="352839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4" name="Рисунок 3" descr="TPjEeLNRLYw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39952" y="3699031"/>
            <a:ext cx="4211959" cy="3158969"/>
          </a:xfrm>
          <a:prstGeom prst="rect">
            <a:avLst/>
          </a:prstGeom>
        </p:spPr>
      </p:pic>
      <p:pic>
        <p:nvPicPr>
          <p:cNvPr id="5" name="Рисунок 4" descr="ржев 00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7544" y="1052736"/>
            <a:ext cx="3507854" cy="4677139"/>
          </a:xfrm>
          <a:prstGeom prst="rect">
            <a:avLst/>
          </a:prstGeom>
        </p:spPr>
      </p:pic>
      <p:pic>
        <p:nvPicPr>
          <p:cNvPr id="6" name="Рисунок 5" descr="сорока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139952" y="404664"/>
            <a:ext cx="4067944" cy="305095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labunqznnzxmuejbhcwvo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725"/>
            <a:ext cx="9144000" cy="6856549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2987824" y="3429000"/>
            <a:ext cx="352839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1307372" y="908720"/>
            <a:ext cx="65769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Участие в районных уличных праздниках и гуляньях.</a:t>
            </a:r>
            <a:endParaRPr lang="ru-RU" sz="2000" b="1" dirty="0">
              <a:solidFill>
                <a:srgbClr val="002060"/>
              </a:solidFill>
            </a:endParaRPr>
          </a:p>
        </p:txBody>
      </p:sp>
      <p:pic>
        <p:nvPicPr>
          <p:cNvPr id="5" name="Рисунок 4" descr="IMG_338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7584" y="1412776"/>
            <a:ext cx="4085377" cy="4896043"/>
          </a:xfrm>
          <a:prstGeom prst="rect">
            <a:avLst/>
          </a:prstGeom>
        </p:spPr>
      </p:pic>
      <p:pic>
        <p:nvPicPr>
          <p:cNvPr id="6" name="Рисунок 5" descr="IMG_109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76056" y="1412776"/>
            <a:ext cx="3507854" cy="467713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labunqznnzxmuejbhcwvo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725"/>
            <a:ext cx="9144000" cy="6856549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2987824" y="3429000"/>
            <a:ext cx="352839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4" name="Рисунок 3" descr="IMG_107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32040" y="908720"/>
            <a:ext cx="3165816" cy="4968552"/>
          </a:xfrm>
          <a:prstGeom prst="rect">
            <a:avLst/>
          </a:prstGeom>
        </p:spPr>
      </p:pic>
      <p:pic>
        <p:nvPicPr>
          <p:cNvPr id="5" name="Рисунок 4" descr="IMG_108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83568" y="0"/>
            <a:ext cx="4083918" cy="5445224"/>
          </a:xfrm>
          <a:prstGeom prst="rect">
            <a:avLst/>
          </a:prstGeom>
        </p:spPr>
      </p:pic>
      <p:pic>
        <p:nvPicPr>
          <p:cNvPr id="6" name="Рисунок 5" descr="IMG_109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547664" y="3789040"/>
            <a:ext cx="2736304" cy="28803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labunqznnzxmuejbhcwvo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725"/>
            <a:ext cx="9144000" cy="6856549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2987824" y="3429000"/>
            <a:ext cx="352839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827584" y="1052736"/>
            <a:ext cx="7416824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Образование:</a:t>
            </a:r>
          </a:p>
          <a:p>
            <a:r>
              <a:rPr lang="ru-RU" b="1" dirty="0" smtClean="0"/>
              <a:t> </a:t>
            </a:r>
            <a:r>
              <a:rPr lang="ru-RU" dirty="0" smtClean="0"/>
              <a:t>Высшее специальное педагогическое образование. Магистр образования по направлению «Педагогика».</a:t>
            </a:r>
          </a:p>
          <a:p>
            <a:r>
              <a:rPr lang="ru-RU" dirty="0" smtClean="0"/>
              <a:t>Российский государственный педагогический университет имени</a:t>
            </a:r>
          </a:p>
          <a:p>
            <a:r>
              <a:rPr lang="ru-RU" dirty="0" smtClean="0"/>
              <a:t> А.И. Герцена. Факультет: коррекционная педагогика, специализация: тифлопедагогика. 1993-1999 г.г.</a:t>
            </a:r>
          </a:p>
          <a:p>
            <a:r>
              <a:rPr lang="ru-RU" b="1" dirty="0" smtClean="0"/>
              <a:t>Опыт работы: </a:t>
            </a:r>
          </a:p>
          <a:p>
            <a:r>
              <a:rPr lang="ru-RU" dirty="0" smtClean="0"/>
              <a:t>1996-2003г.г. НУДОСЛ «Каравелла», ДОЛ «Меридиан», ДОЛ «Заполье», ЗЦДЮТ «Зеркальный» - воспитатель, организатор тематических смен.</a:t>
            </a:r>
          </a:p>
          <a:p>
            <a:r>
              <a:rPr lang="ru-RU" dirty="0" smtClean="0"/>
              <a:t>2001-2003г.г. Санкт-Петербургский Музей восковых фигур. Администратор выездных выставок в регионах России.</a:t>
            </a:r>
          </a:p>
          <a:p>
            <a:r>
              <a:rPr lang="ru-RU" dirty="0" smtClean="0"/>
              <a:t>2003-2010г.г. Институт внешнеэкономических связей, экономики и права.</a:t>
            </a:r>
          </a:p>
          <a:p>
            <a:r>
              <a:rPr lang="ru-RU" dirty="0" smtClean="0"/>
              <a:t>Старший преподаватель факультета психологии, 2004-2005г.г. заместитель заведующего кафедрой социальной и политической психологии. </a:t>
            </a:r>
          </a:p>
          <a:p>
            <a:r>
              <a:rPr lang="ru-RU" dirty="0" smtClean="0"/>
              <a:t>2004-2007г.г. Институт управления и права. Преподаватель курсов «Педагогика», «Специальная психология», «Психология развития».</a:t>
            </a:r>
          </a:p>
          <a:p>
            <a:r>
              <a:rPr lang="ru-RU" dirty="0" smtClean="0"/>
              <a:t>С 2009 г. – ГБДОУ  детский сад №27 – воспитатель.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labunqznnzxmuejbhcwvo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451"/>
            <a:ext cx="9144000" cy="6856549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2987824" y="3429000"/>
            <a:ext cx="352839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4" name="Рисунок 3" descr="z_895302e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87624" y="2204864"/>
            <a:ext cx="7164288" cy="448473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79712" y="98072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1187625" y="548680"/>
            <a:ext cx="6912768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Народная культура – неотъемлемая часть души  растущего человека.</a:t>
            </a:r>
          </a:p>
          <a:p>
            <a:r>
              <a:rPr lang="ru-RU" sz="2000" b="1" dirty="0" smtClean="0"/>
              <a:t>Культура – как растение: у нее не только ветви, но и корни.</a:t>
            </a:r>
          </a:p>
          <a:p>
            <a:r>
              <a:rPr lang="ru-RU" sz="2000" b="1" dirty="0" smtClean="0"/>
              <a:t>Чрезвычайно важно, что бы рост начинался именно с корней.                                                                Д.С. Лихачев.</a:t>
            </a:r>
          </a:p>
          <a:p>
            <a:r>
              <a:rPr lang="ru-RU" dirty="0" smtClean="0"/>
              <a:t> </a:t>
            </a:r>
            <a:r>
              <a:rPr lang="ru-RU" dirty="0" smtClean="0"/>
              <a:t>                        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labunqznnzxmuejbhcwvo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451"/>
            <a:ext cx="9144000" cy="6856549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2987824" y="3429000"/>
            <a:ext cx="352839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1259632" y="836712"/>
            <a:ext cx="7128792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</a:t>
            </a:r>
            <a:endParaRPr lang="ru-RU" dirty="0" smtClean="0"/>
          </a:p>
          <a:p>
            <a:r>
              <a:rPr lang="ru-RU" sz="2000" b="1" i="1" dirty="0" smtClean="0"/>
              <a:t>Мир детства наполнен открытиями и радостью. Стараюсь делать каждый день интересным, радостным, неповторимым. Вовлечение </a:t>
            </a:r>
            <a:r>
              <a:rPr lang="ru-RU" sz="2000" b="1" i="1" dirty="0" smtClean="0"/>
              <a:t>детей в  проведение творческих </a:t>
            </a:r>
            <a:r>
              <a:rPr lang="ru-RU" sz="2000" b="1" i="1" dirty="0" smtClean="0"/>
              <a:t> мероприятий </a:t>
            </a:r>
            <a:r>
              <a:rPr lang="ru-RU" sz="2000" b="1" i="1" dirty="0" smtClean="0"/>
              <a:t>по изучению </a:t>
            </a:r>
            <a:r>
              <a:rPr lang="ru-RU" sz="2000" b="1" i="1" dirty="0" smtClean="0"/>
              <a:t> русской культуры  </a:t>
            </a:r>
            <a:r>
              <a:rPr lang="ru-RU" sz="2000" b="1" i="1" dirty="0" smtClean="0"/>
              <a:t>поможет моим детям обрести гармонию     с природой, любовь к </a:t>
            </a:r>
            <a:r>
              <a:rPr lang="ru-RU" sz="2000" b="1" i="1" dirty="0" smtClean="0"/>
              <a:t>ближнему </a:t>
            </a:r>
            <a:r>
              <a:rPr lang="ru-RU" sz="2000" b="1" i="1" dirty="0" smtClean="0"/>
              <a:t>и уважение к самому себе.</a:t>
            </a:r>
          </a:p>
          <a:p>
            <a:r>
              <a:rPr lang="ru-RU" sz="2000" b="1" i="1" dirty="0" smtClean="0"/>
              <a:t>В непосредственной образовательной и совместной деятельности большое </a:t>
            </a:r>
            <a:r>
              <a:rPr lang="ru-RU" sz="2000" b="1" i="1" dirty="0" smtClean="0"/>
              <a:t>внимание </a:t>
            </a:r>
            <a:r>
              <a:rPr lang="ru-RU" sz="2000" b="1" i="1" dirty="0" smtClean="0"/>
              <a:t>уделяю </a:t>
            </a:r>
            <a:r>
              <a:rPr lang="ru-RU" sz="2000" b="1" i="1" dirty="0" smtClean="0"/>
              <a:t>развитию творческого потенциала детей, умению фантазировать, придумывать, выражать свое личное мнение, проявлять свои знания, умения и</a:t>
            </a:r>
            <a:r>
              <a:rPr lang="ru-RU" b="1" i="1" dirty="0" smtClean="0"/>
              <a:t> </a:t>
            </a:r>
            <a:r>
              <a:rPr lang="ru-RU" b="1" i="1" dirty="0" smtClean="0"/>
              <a:t> способности к САМОВЫРАЖЕНИЮ</a:t>
            </a:r>
            <a:r>
              <a:rPr lang="ru-RU" sz="2000" b="1" i="1" dirty="0" smtClean="0"/>
              <a:t>.</a:t>
            </a:r>
            <a:endParaRPr lang="ru-RU" sz="2000" b="1" i="1" dirty="0"/>
          </a:p>
        </p:txBody>
      </p:sp>
      <p:sp>
        <p:nvSpPr>
          <p:cNvPr id="5" name="TextBox 4"/>
          <p:cNvSpPr txBox="1"/>
          <p:nvPr/>
        </p:nvSpPr>
        <p:spPr>
          <a:xfrm>
            <a:off x="1206166" y="5229200"/>
            <a:ext cx="67502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FF0000"/>
                </a:solidFill>
              </a:rPr>
              <a:t>СПАСИБО ЗА ВНИМАНИЕ!</a:t>
            </a:r>
            <a:endParaRPr lang="ru-RU" sz="2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labunqznnzxmuejbhcwvo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725"/>
            <a:ext cx="9144000" cy="6856549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2987824" y="3429000"/>
            <a:ext cx="352839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1043608" y="548680"/>
            <a:ext cx="72369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Основное направление педагогической работы:</a:t>
            </a:r>
          </a:p>
          <a:p>
            <a:pPr algn="ctr"/>
            <a:r>
              <a:rPr lang="ru-RU" b="1" dirty="0" smtClean="0"/>
              <a:t>Приобщение детей дошкольного возраста к русской народной</a:t>
            </a:r>
          </a:p>
          <a:p>
            <a:pPr algn="ctr"/>
            <a:r>
              <a:rPr lang="ru-RU" b="1" dirty="0" smtClean="0"/>
              <a:t>культуре и искусству.</a:t>
            </a:r>
          </a:p>
          <a:p>
            <a:pPr algn="ctr"/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1043609" y="1988840"/>
            <a:ext cx="7056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827584" y="1484784"/>
            <a:ext cx="792088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ru-RU" dirty="0" smtClean="0"/>
              <a:t>    Мой  выбор был  не случаен, ведь народная культура –  это основа национальной культуры. </a:t>
            </a:r>
          </a:p>
          <a:p>
            <a:pPr>
              <a:buFont typeface="Wingdings" pitchFamily="2" charset="2"/>
              <a:buChar char="v"/>
            </a:pPr>
            <a:r>
              <a:rPr lang="ru-RU" dirty="0" smtClean="0"/>
              <a:t>     Мир народной культуры открывает детям нравственные ценности </a:t>
            </a:r>
          </a:p>
          <a:p>
            <a:r>
              <a:rPr lang="ru-RU" dirty="0" smtClean="0"/>
              <a:t>русского народа: трудолюбие, милосердие, любовь к природе, к родной </a:t>
            </a:r>
          </a:p>
          <a:p>
            <a:r>
              <a:rPr lang="ru-RU" dirty="0" smtClean="0"/>
              <a:t>земле.</a:t>
            </a:r>
          </a:p>
          <a:p>
            <a:pPr>
              <a:buFont typeface="Wingdings" pitchFamily="2" charset="2"/>
              <a:buChar char="v"/>
            </a:pPr>
            <a:r>
              <a:rPr lang="ru-RU" dirty="0" smtClean="0"/>
              <a:t>     Народная культура воплощена в доступных для дошкольников </a:t>
            </a:r>
          </a:p>
          <a:p>
            <a:r>
              <a:rPr lang="ru-RU" dirty="0" smtClean="0"/>
              <a:t>формах: играх, песнях, сказках, загадках, костюмах, домашней утвари. </a:t>
            </a:r>
          </a:p>
          <a:p>
            <a:r>
              <a:rPr lang="ru-RU" dirty="0" smtClean="0"/>
              <a:t>Этот красивый и выразительный мир, в котором каждый может петь, </a:t>
            </a:r>
          </a:p>
          <a:p>
            <a:r>
              <a:rPr lang="ru-RU" dirty="0" smtClean="0"/>
              <a:t>танцевать, рисовать, мастерить, участвовать в театральных постановках, </a:t>
            </a:r>
          </a:p>
          <a:p>
            <a:r>
              <a:rPr lang="ru-RU" dirty="0" smtClean="0"/>
              <a:t>что способствует всестороннему развитию личности ребёнка.</a:t>
            </a:r>
          </a:p>
          <a:p>
            <a:pPr>
              <a:buFont typeface="Wingdings" pitchFamily="2" charset="2"/>
              <a:buChar char="v"/>
            </a:pPr>
            <a:r>
              <a:rPr lang="ru-RU" dirty="0" smtClean="0"/>
              <a:t>     Привлекателен и языковой аспект. В то время как в повседневной </a:t>
            </a:r>
          </a:p>
          <a:p>
            <a:r>
              <a:rPr lang="ru-RU" dirty="0" smtClean="0"/>
              <a:t>жизни отношение к русскому языку недостаточно уважительное, </a:t>
            </a:r>
          </a:p>
          <a:p>
            <a:r>
              <a:rPr lang="ru-RU" dirty="0" smtClean="0"/>
              <a:t>произведения фольклора дают нам образцы красивой, образной и </a:t>
            </a:r>
          </a:p>
          <a:p>
            <a:r>
              <a:rPr lang="ru-RU" dirty="0" smtClean="0"/>
              <a:t>поэтической речи.</a:t>
            </a:r>
          </a:p>
          <a:p>
            <a:pPr>
              <a:buFont typeface="Wingdings" pitchFamily="2" charset="2"/>
              <a:buChar char="v"/>
            </a:pPr>
            <a:r>
              <a:rPr lang="ru-RU" dirty="0" smtClean="0"/>
              <a:t>     Изучение народной культуры способствует развитию личности ребёнка, формирует навыки межличностного общения, помогает воспитателю вести работу по сплочению детского коллектива и объединению семьи.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labunqznnzxmuejbhcwvo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725"/>
            <a:ext cx="9144000" cy="6856549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2987824" y="3429000"/>
            <a:ext cx="352839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827584" y="692696"/>
            <a:ext cx="756084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/>
              <a:t>Цели моей работы:</a:t>
            </a:r>
          </a:p>
          <a:p>
            <a:r>
              <a:rPr lang="ru-RU" b="1" dirty="0" smtClean="0"/>
              <a:t>Воспитание уважения и любви к своему народу, истории России, ее великому    культурному наследию;</a:t>
            </a:r>
          </a:p>
          <a:p>
            <a:r>
              <a:rPr lang="ru-RU" b="1" dirty="0" smtClean="0"/>
              <a:t>Формирование духовно-нравственных качеств через знакомство с историей, бытом, культурой и искусством русского народа.</a:t>
            </a:r>
          </a:p>
        </p:txBody>
      </p:sp>
      <p:pic>
        <p:nvPicPr>
          <p:cNvPr id="5" name="Рисунок 4" descr="z_caa926bf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87624" y="2276872"/>
            <a:ext cx="6624736" cy="45811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labunqznnzxmuejbhcwvo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725"/>
            <a:ext cx="9144000" cy="6856549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2987824" y="3429000"/>
            <a:ext cx="352839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971600" y="764704"/>
            <a:ext cx="7704856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Задачи:</a:t>
            </a:r>
          </a:p>
          <a:p>
            <a:r>
              <a:rPr lang="ru-RU" b="1" dirty="0" smtClean="0"/>
              <a:t>- пробудить у детей нравственные чувства, содействовать обретению нравственного опыта;</a:t>
            </a:r>
            <a:br>
              <a:rPr lang="ru-RU" b="1" dirty="0" smtClean="0"/>
            </a:br>
            <a:r>
              <a:rPr lang="ru-RU" b="1" dirty="0" smtClean="0"/>
              <a:t>– воспитывать у ребенка любовь и привязанность к своей семье, дому, детскому саду, улице, городу;</a:t>
            </a:r>
            <a:br>
              <a:rPr lang="ru-RU" b="1" dirty="0" smtClean="0"/>
            </a:br>
            <a:r>
              <a:rPr lang="ru-RU" b="1" dirty="0" smtClean="0"/>
              <a:t>– воспитывать интерес к  познанию русской истории, желание подражать лучшим образцам культуры;</a:t>
            </a:r>
          </a:p>
          <a:p>
            <a:r>
              <a:rPr lang="ru-RU" b="1" dirty="0" smtClean="0"/>
              <a:t>- дать представления об особенностях жизни русского народа внутри семьи, его лучших национальных качествах;</a:t>
            </a:r>
            <a:br>
              <a:rPr lang="ru-RU" b="1" dirty="0" smtClean="0"/>
            </a:br>
            <a:r>
              <a:rPr lang="ru-RU" b="1" dirty="0" smtClean="0"/>
              <a:t>– развивать представления о разнообразии жанров устного народного творчества, фольклора;</a:t>
            </a:r>
          </a:p>
          <a:p>
            <a:r>
              <a:rPr lang="ru-RU" b="1" dirty="0" smtClean="0"/>
              <a:t>- способствовать отражению представлений в разнообразных видах деятельности: игровой, речевой, изобразительной, музыкально-художественной, театральной;</a:t>
            </a:r>
          </a:p>
          <a:p>
            <a:r>
              <a:rPr lang="ru-RU" b="1" dirty="0" smtClean="0"/>
              <a:t>- воспитывать эмоциональную отзывчивость, доброжелательное отношение к окружающим, открытость к общению и сотрудничеству со взрослыми и сверстниками;</a:t>
            </a:r>
          </a:p>
          <a:p>
            <a:r>
              <a:rPr lang="ru-RU" b="1" dirty="0" smtClean="0"/>
              <a:t>- воспитывать культуру поведения в детском саду, на улице, в гостях, в музее.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labunqznnzxmuejbhcwvo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6549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2987824" y="3429000"/>
            <a:ext cx="352839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1043608" y="620688"/>
            <a:ext cx="734481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b="1" dirty="0" smtClean="0"/>
          </a:p>
          <a:p>
            <a:pPr>
              <a:buFont typeface="Wingdings" pitchFamily="2" charset="2"/>
              <a:buChar char="v"/>
            </a:pPr>
            <a:r>
              <a:rPr lang="ru-RU" b="1" dirty="0" smtClean="0"/>
              <a:t> развитие познавательного, коммуникативного, нравственного, </a:t>
            </a:r>
          </a:p>
          <a:p>
            <a:r>
              <a:rPr lang="ru-RU" b="1" dirty="0" smtClean="0"/>
              <a:t>физического, эстетического потенциала личности ребёнка;</a:t>
            </a:r>
          </a:p>
          <a:p>
            <a:pPr>
              <a:buFont typeface="Wingdings" pitchFamily="2" charset="2"/>
              <a:buChar char="v"/>
            </a:pPr>
            <a:r>
              <a:rPr lang="ru-RU" b="1" dirty="0" smtClean="0"/>
              <a:t> воспитание личности ребёнка, знающей, уважающей историю и </a:t>
            </a:r>
          </a:p>
          <a:p>
            <a:r>
              <a:rPr lang="ru-RU" b="1" dirty="0" smtClean="0"/>
              <a:t>традиции своего народа;</a:t>
            </a:r>
          </a:p>
          <a:p>
            <a:pPr>
              <a:buFont typeface="Wingdings" pitchFamily="2" charset="2"/>
              <a:buChar char="v"/>
            </a:pPr>
            <a:r>
              <a:rPr lang="ru-RU" b="1" dirty="0" smtClean="0"/>
              <a:t> сплочение детского коллектива;</a:t>
            </a:r>
          </a:p>
          <a:p>
            <a:pPr>
              <a:buFont typeface="Wingdings" pitchFamily="2" charset="2"/>
              <a:buChar char="v"/>
            </a:pPr>
            <a:r>
              <a:rPr lang="ru-RU" b="1" dirty="0" smtClean="0"/>
              <a:t> органичное включение родителей в воспитательный процесс;</a:t>
            </a:r>
          </a:p>
          <a:p>
            <a:pPr>
              <a:buFont typeface="Wingdings" pitchFamily="2" charset="2"/>
              <a:buChar char="v"/>
            </a:pPr>
            <a:r>
              <a:rPr lang="ru-RU" b="1" dirty="0" smtClean="0"/>
              <a:t> использование в работе разнообразных доступных и интересных детям форм и методов работы.</a:t>
            </a:r>
            <a:endParaRPr lang="ru-RU" b="1" dirty="0"/>
          </a:p>
        </p:txBody>
      </p:sp>
      <p:pic>
        <p:nvPicPr>
          <p:cNvPr id="5" name="Рисунок 4" descr="21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35696" y="3212976"/>
            <a:ext cx="5400600" cy="36450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x_4a8f897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292080" y="1412776"/>
            <a:ext cx="2660526" cy="1995395"/>
          </a:xfrm>
          <a:prstGeom prst="rect">
            <a:avLst/>
          </a:prstGeom>
        </p:spPr>
      </p:pic>
      <p:pic>
        <p:nvPicPr>
          <p:cNvPr id="11" name="Рисунок 10" descr="labunqznnzxmuejbhcwvo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6549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2987824" y="3429000"/>
            <a:ext cx="352839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5" name="Рисунок 4" descr="z_cf93c6e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99592" y="1412776"/>
            <a:ext cx="3453848" cy="4605131"/>
          </a:xfrm>
          <a:prstGeom prst="rect">
            <a:avLst/>
          </a:prstGeom>
        </p:spPr>
      </p:pic>
      <p:pic>
        <p:nvPicPr>
          <p:cNvPr id="6" name="Рисунок 5" descr="x_40a12fd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283968" y="3356992"/>
            <a:ext cx="3524622" cy="264346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187624" y="548680"/>
            <a:ext cx="69127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Содержание и обеспечение воспитательно-образовательного процесса</a:t>
            </a:r>
            <a:r>
              <a:rPr lang="ru-RU" sz="2400" dirty="0" smtClean="0"/>
              <a:t>.</a:t>
            </a:r>
            <a:endParaRPr lang="ru-RU" sz="24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1115616" y="5301208"/>
            <a:ext cx="7056784" cy="115212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С</a:t>
            </a:r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1187624" y="5445224"/>
            <a:ext cx="69847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70C0"/>
                </a:solidFill>
              </a:rPr>
              <a:t>Создание развивающей среды в группе:</a:t>
            </a:r>
          </a:p>
          <a:p>
            <a:pPr algn="ctr"/>
            <a:r>
              <a:rPr lang="ru-RU" sz="2400" b="1" dirty="0" smtClean="0">
                <a:solidFill>
                  <a:srgbClr val="0070C0"/>
                </a:solidFill>
              </a:rPr>
              <a:t> уголок народного быта «Горница»</a:t>
            </a:r>
            <a:endParaRPr lang="ru-RU" sz="2400" b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labunqznnzxmuejbhcwvo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725"/>
            <a:ext cx="9144000" cy="6856549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2987824" y="3429000"/>
            <a:ext cx="352839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4" name="Рисунок 3" descr="ржев 02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87624" y="2996952"/>
            <a:ext cx="7344816" cy="386104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21764" y="692696"/>
            <a:ext cx="49886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/>
              <a:t> Кукольная композиция «Семья»</a:t>
            </a:r>
            <a:endParaRPr lang="ru-RU" sz="20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971601" y="1124744"/>
            <a:ext cx="748883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Куклы «живут» в крестьянской «избе». Они очень любят общаться с ребятами, встречать гостей в «избе» и сами часто являются участниками мероприятий, проходящих в группе. Эти куклы – любимцы ребят. Дети принимают их за своих друзей и дорожат дружбой с ними. Куклы – носители народной мудрости, знают много русских народных сказок, песен, поговорок. Дети любят их «слушать».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labunqznnzxmuejbhcwvo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725"/>
            <a:ext cx="9144000" cy="6856549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2987824" y="3429000"/>
            <a:ext cx="352839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4" name="Рисунок 3" descr="10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51920" y="3573016"/>
            <a:ext cx="5028051" cy="3284984"/>
          </a:xfrm>
          <a:prstGeom prst="rect">
            <a:avLst/>
          </a:prstGeom>
        </p:spPr>
      </p:pic>
      <p:pic>
        <p:nvPicPr>
          <p:cNvPr id="5" name="Рисунок 4" descr="сад 00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1412775"/>
            <a:ext cx="3795886" cy="544522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851920" y="692696"/>
            <a:ext cx="489654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Общение детей с членами «Семьи» реализуется в празднично - игровой, художественно-эстетической, трудовой и других видах детской деятельности. Чем шире будет сфера общения детей с куклами, тем больше они испытают положительных эмоций, тем лучше усвоят материал, тем быстрее у них сформируется знание нравственных норм, эстетических идеалов, трудовых умений </a:t>
            </a:r>
            <a:r>
              <a:rPr lang="ru-RU" dirty="0" smtClean="0"/>
              <a:t>и навыков </a:t>
            </a:r>
            <a:r>
              <a:rPr lang="ru-RU" dirty="0" smtClean="0"/>
              <a:t>общения в целом.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451</TotalTime>
  <Words>773</Words>
  <Application>Microsoft Office PowerPoint</Application>
  <PresentationFormat>Экран (4:3)</PresentationFormat>
  <Paragraphs>76</Paragraphs>
  <Slides>21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Молчанова Мария</dc:creator>
  <cp:lastModifiedBy>Молчанова Мария_2</cp:lastModifiedBy>
  <cp:revision>47</cp:revision>
  <dcterms:created xsi:type="dcterms:W3CDTF">2013-05-12T19:34:43Z</dcterms:created>
  <dcterms:modified xsi:type="dcterms:W3CDTF">2013-05-13T22:02:00Z</dcterms:modified>
</cp:coreProperties>
</file>